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sldIdLst>
    <p:sldId id="256" r:id="rId9"/>
    <p:sldId id="321" r:id="rId10"/>
    <p:sldId id="294" r:id="rId11"/>
    <p:sldId id="301" r:id="rId12"/>
    <p:sldId id="300" r:id="rId13"/>
    <p:sldId id="295" r:id="rId14"/>
    <p:sldId id="302" r:id="rId15"/>
    <p:sldId id="269" r:id="rId16"/>
    <p:sldId id="270" r:id="rId17"/>
    <p:sldId id="271" r:id="rId18"/>
    <p:sldId id="314" r:id="rId19"/>
    <p:sldId id="304" r:id="rId20"/>
    <p:sldId id="308" r:id="rId21"/>
    <p:sldId id="305" r:id="rId22"/>
    <p:sldId id="311" r:id="rId23"/>
    <p:sldId id="306" r:id="rId24"/>
    <p:sldId id="307" r:id="rId25"/>
    <p:sldId id="309" r:id="rId26"/>
    <p:sldId id="310" r:id="rId27"/>
    <p:sldId id="312" r:id="rId28"/>
    <p:sldId id="313" r:id="rId29"/>
    <p:sldId id="274" r:id="rId30"/>
    <p:sldId id="317" r:id="rId31"/>
    <p:sldId id="303" r:id="rId32"/>
    <p:sldId id="318" r:id="rId33"/>
    <p:sldId id="319" r:id="rId34"/>
    <p:sldId id="323" r:id="rId35"/>
    <p:sldId id="32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4660"/>
  </p:normalViewPr>
  <p:slideViewPr>
    <p:cSldViewPr>
      <p:cViewPr varScale="1">
        <p:scale>
          <a:sx n="88" d="100"/>
          <a:sy n="88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26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006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77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0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66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274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1342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4921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23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578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26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006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778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08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661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27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97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1342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492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234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578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326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006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778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508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66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274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97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1342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492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234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5578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556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8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043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85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7885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1338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713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15187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154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239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044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2065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632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67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230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859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726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496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5894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719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46261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370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871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21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403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7727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2714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75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78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5976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25950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708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6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50000">
              <a:schemeClr val="tx2">
                <a:lumMod val="50000"/>
              </a:schemeClr>
            </a:gs>
            <a:gs pos="100000">
              <a:schemeClr val="tx1"/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3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3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3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2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54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51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5934"/>
            <a:ext cx="8305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Aft>
                <a:spcPts val="2400"/>
              </a:spcAft>
              <a:buFont typeface="+mj-lt"/>
              <a:buAutoNum type="arabicPeriod"/>
            </a:pPr>
            <a:r>
              <a:rPr lang="en-NZ" sz="4000" dirty="0" smtClean="0">
                <a:solidFill>
                  <a:schemeClr val="bg1"/>
                </a:solidFill>
              </a:rPr>
              <a:t>Define the following terms: </a:t>
            </a:r>
            <a:r>
              <a:rPr lang="en-NZ" sz="4000" i="1" dirty="0" smtClean="0">
                <a:solidFill>
                  <a:srgbClr val="FFFF00"/>
                </a:solidFill>
              </a:rPr>
              <a:t>wave, frequency, period</a:t>
            </a:r>
          </a:p>
          <a:p>
            <a:pPr marL="742950" indent="-742950">
              <a:spcAft>
                <a:spcPts val="2400"/>
              </a:spcAft>
              <a:buFont typeface="+mj-lt"/>
              <a:buAutoNum type="arabicPeriod"/>
            </a:pPr>
            <a:r>
              <a:rPr lang="en-NZ" sz="4000" dirty="0" smtClean="0">
                <a:solidFill>
                  <a:schemeClr val="bg1"/>
                </a:solidFill>
              </a:rPr>
              <a:t>Draw a simple sine waveform  and label these: </a:t>
            </a:r>
            <a:r>
              <a:rPr lang="en-NZ" sz="4000" i="1" dirty="0" smtClean="0">
                <a:solidFill>
                  <a:srgbClr val="FFFF00"/>
                </a:solidFill>
              </a:rPr>
              <a:t>amplitude, wavelength, crest, trough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standwave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2211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Destructive Interference (Node)</a:t>
            </a:r>
            <a:endParaRPr lang="en-NZ" sz="44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8991600" cy="403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44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3400"/>
            <a:ext cx="5657850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6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848600" cy="620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853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9391"/>
            <a:ext cx="8153400" cy="613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166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V:\Science\Physics\2012 Physics\Year 12\Light and Waves\Animated Files\Superposition and Standing Wave\fixed_end_point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0"/>
            <a:ext cx="55626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818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166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8646242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166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7772400" cy="633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017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76200"/>
            <a:ext cx="8562975" cy="657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82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65934"/>
            <a:ext cx="83058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NZ" sz="4000" dirty="0" smtClean="0">
                <a:solidFill>
                  <a:prstClr val="white"/>
                </a:solidFill>
              </a:rPr>
              <a:t>Define the following terms: </a:t>
            </a:r>
            <a:endParaRPr lang="en-NZ" sz="4000" i="1" dirty="0" smtClean="0">
              <a:solidFill>
                <a:srgbClr val="FFFF00"/>
              </a:solidFill>
            </a:endParaRP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Superposition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Constructive interference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Destructive interference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Standing wave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Nodes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arenR"/>
            </a:pPr>
            <a:r>
              <a:rPr lang="en-US" sz="4000" i="1" dirty="0" smtClean="0">
                <a:solidFill>
                  <a:srgbClr val="FFFF00"/>
                </a:solidFill>
              </a:rPr>
              <a:t>Antinodes</a:t>
            </a:r>
            <a:endParaRPr lang="en-US" sz="40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52400"/>
            <a:ext cx="792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Ruben’s Tube</a:t>
            </a:r>
            <a:endParaRPr lang="en-NZ" sz="6000" i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55173"/>
            <a:ext cx="8305800" cy="421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201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8534400" cy="629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2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Standing Wave, Nodes and Antinodes</a:t>
            </a: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Wave produced by the superposition of two </a:t>
            </a: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equal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but </a:t>
            </a: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opposite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waves</a:t>
            </a: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Antinodes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– places where </a:t>
            </a: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constructive interferences 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occur (double crest and double trough)</a:t>
            </a: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Nodes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– places where </a:t>
            </a: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destructive interferences</a:t>
            </a:r>
            <a:r>
              <a:rPr lang="en-US" altLang="ko-KR" sz="38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 occur (crest + trough = zero displacement)</a:t>
            </a:r>
            <a:endParaRPr lang="en-US" altLang="ko-KR" sz="38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61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05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sound_sta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G12C6_0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1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873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04800" y="340578"/>
            <a:ext cx="85344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800" b="1" dirty="0" smtClean="0">
                <a:latin typeface="Calibri" pitchFamily="34" charset="0"/>
                <a:cs typeface="Calibri" pitchFamily="34" charset="0"/>
              </a:rPr>
              <a:t>Interference Pattern</a:t>
            </a:r>
            <a:endParaRPr lang="en-US" altLang="ko-KR" sz="4800" b="1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Anti-nodes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are formed when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constructive interferences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occur where two </a:t>
            </a:r>
            <a:r>
              <a:rPr lang="en-US" altLang="ko-KR" sz="3600" dirty="0">
                <a:latin typeface="Calibri" pitchFamily="34" charset="0"/>
                <a:cs typeface="Calibri" pitchFamily="34" charset="0"/>
              </a:rPr>
              <a:t>waves are </a:t>
            </a:r>
            <a:r>
              <a:rPr lang="en-US" altLang="ko-KR" sz="3600" b="1" dirty="0">
                <a:latin typeface="Calibri" pitchFamily="34" charset="0"/>
                <a:cs typeface="Calibri" pitchFamily="34" charset="0"/>
              </a:rPr>
              <a:t>in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phase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because the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path differences are whole numbers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(0, 1, 2, 3…)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457200" indent="-4572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Nodes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are formed when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destructive interferences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occur where two wave are 180</a:t>
            </a:r>
            <a:r>
              <a:rPr lang="en-US" altLang="ko-KR" sz="3600" baseline="30000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 out of phase </a:t>
            </a:r>
            <a:r>
              <a:rPr lang="en-US" altLang="ko-KR" sz="3600" b="1" dirty="0" smtClean="0">
                <a:latin typeface="Calibri" pitchFamily="34" charset="0"/>
                <a:cs typeface="Calibri" pitchFamily="34" charset="0"/>
              </a:rPr>
              <a:t>because the path differences are ½, 1½, 2½, 3½</a:t>
            </a:r>
            <a:r>
              <a:rPr lang="en-US" altLang="ko-KR" sz="3600" dirty="0" smtClean="0">
                <a:latin typeface="Calibri" pitchFamily="34" charset="0"/>
                <a:cs typeface="Calibri" pitchFamily="34" charset="0"/>
              </a:rPr>
              <a:t>…</a:t>
            </a: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79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902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367035"/>
              </p:ext>
            </p:extLst>
          </p:nvPr>
        </p:nvGraphicFramePr>
        <p:xfrm>
          <a:off x="304800" y="381000"/>
          <a:ext cx="85344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1275907">
                <a:tc>
                  <a:txBody>
                    <a:bodyPr/>
                    <a:lstStyle/>
                    <a:p>
                      <a:r>
                        <a:rPr lang="en-NZ" sz="3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Constructive</a:t>
                      </a:r>
                      <a:r>
                        <a:rPr lang="en-NZ" sz="3200" b="1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Interference</a:t>
                      </a:r>
                      <a:endParaRPr lang="en-NZ" sz="3200" b="1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Destructive Interference</a:t>
                      </a:r>
                      <a:endParaRPr lang="en-NZ" sz="3200" b="1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75907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Anti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Nodes </a:t>
                      </a:r>
                    </a:p>
                    <a:p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(anti nodal line)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Nodes </a:t>
                      </a:r>
                    </a:p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(nodal line)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75907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Crest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+ Crest</a:t>
                      </a:r>
                    </a:p>
                    <a:p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Trough + Trough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Crest + Trough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717698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In phase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180</a:t>
                      </a:r>
                      <a:r>
                        <a:rPr lang="en-NZ" sz="3200" b="0" baseline="300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o</a:t>
                      </a:r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out of phase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26781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Path differences are 0,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1, 2, 3, 4…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Path differences are </a:t>
                      </a:r>
                      <a:r>
                        <a:rPr kumimoji="0" lang="en-US" altLang="ko-KR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omic Sans MS" pitchFamily="66" charset="0"/>
                          <a:ea typeface="+mn-ea"/>
                          <a:cs typeface="Calibri" pitchFamily="34" charset="0"/>
                        </a:rPr>
                        <a:t>½, 1½, 2½, 3½…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68111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8" name="Picture 4" descr="C:\Users\ch\Desktop\PHY201\[030] wk9 tue\Two_sources_interferenc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657"/>
            <a:ext cx="6749143" cy="674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35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399"/>
            <a:ext cx="6477000" cy="653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4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4800" y="896938"/>
            <a:ext cx="85344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4800" u="sng" dirty="0">
                <a:solidFill>
                  <a:schemeClr val="bg1"/>
                </a:solidFill>
                <a:latin typeface="Comic Sans MS" pitchFamily="66" charset="0"/>
              </a:rPr>
              <a:t>The Properties of Waves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>
                <a:solidFill>
                  <a:schemeClr val="bg1"/>
                </a:solidFill>
                <a:latin typeface="Comic Sans MS" pitchFamily="66" charset="0"/>
              </a:rPr>
              <a:t>Reflection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>
                <a:solidFill>
                  <a:schemeClr val="bg1"/>
                </a:solidFill>
                <a:latin typeface="Comic Sans MS" pitchFamily="66" charset="0"/>
              </a:rPr>
              <a:t>Refraction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Comic Sans MS" pitchFamily="66" charset="0"/>
              </a:rPr>
              <a:t>Superposition</a:t>
            </a:r>
            <a:endParaRPr lang="en-US" altLang="ko-KR" sz="4400" dirty="0">
              <a:solidFill>
                <a:schemeClr val="bg1"/>
              </a:solidFill>
              <a:latin typeface="Comic Sans MS" pitchFamily="66" charset="0"/>
            </a:endParaRP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Comic Sans MS" pitchFamily="66" charset="0"/>
              </a:rPr>
              <a:t>Diffraction </a:t>
            </a:r>
            <a:endParaRPr lang="en-US" altLang="ko-KR" sz="4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57200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i="1" dirty="0" smtClean="0">
                <a:solidFill>
                  <a:srgbClr val="FFFF00"/>
                </a:solidFill>
                <a:latin typeface="Calibri" pitchFamily="34" charset="0"/>
              </a:rPr>
              <a:t>Have you ever experienced having a really bad cell phone reception in the middle of an open, urban area?</a:t>
            </a:r>
            <a:endParaRPr lang="en-NZ" sz="6600" i="1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u="sng" dirty="0" smtClean="0">
                <a:solidFill>
                  <a:schemeClr val="bg1"/>
                </a:solidFill>
                <a:latin typeface="Calibri" pitchFamily="34" charset="0"/>
              </a:rPr>
              <a:t>Question:</a:t>
            </a:r>
          </a:p>
          <a:p>
            <a:endParaRPr lang="en-NZ" sz="48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NZ" sz="4800" dirty="0" smtClean="0">
                <a:solidFill>
                  <a:schemeClr val="bg1"/>
                </a:solidFill>
                <a:latin typeface="Calibri" pitchFamily="34" charset="0"/>
              </a:rPr>
              <a:t>What happens when a wave meets another wave?</a:t>
            </a:r>
          </a:p>
          <a:p>
            <a:endParaRPr lang="en-NZ" sz="4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NZ" sz="6600" dirty="0" smtClean="0">
                <a:solidFill>
                  <a:schemeClr val="bg1"/>
                </a:solidFill>
                <a:latin typeface="Calibri" pitchFamily="34" charset="0"/>
              </a:rPr>
              <a:t>Wave + Wave =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flection_at_fixed_and_free_string_ends_single_puls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6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04800" y="355967"/>
            <a:ext cx="8534400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4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Superposition </a:t>
            </a:r>
            <a:r>
              <a:rPr lang="en-US" altLang="ko-KR" sz="44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(Interference)</a:t>
            </a:r>
            <a:endParaRPr lang="en-US" altLang="ko-KR" sz="44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Two 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waves can be </a:t>
            </a:r>
            <a:r>
              <a:rPr lang="en-US" altLang="ko-KR" sz="3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‘added’ 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together</a:t>
            </a: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Constructive </a:t>
            </a:r>
            <a:r>
              <a:rPr lang="en-US" altLang="ko-KR" sz="3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interference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occurs when the two waves are </a:t>
            </a:r>
            <a:r>
              <a:rPr lang="en-US" altLang="ko-KR" sz="3800" i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in phase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(i.e. crests meet crests, troughs meet troughs)</a:t>
            </a:r>
          </a:p>
          <a:p>
            <a:pPr marL="571500" indent="-571500"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Destructive </a:t>
            </a:r>
            <a:r>
              <a:rPr lang="en-US" altLang="ko-KR" sz="3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interference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occurs when they are </a:t>
            </a:r>
            <a:r>
              <a:rPr lang="en-US" altLang="ko-KR" sz="3800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180 degrees out </a:t>
            </a:r>
            <a:r>
              <a:rPr lang="en-US" altLang="ko-KR" sz="3800" i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of phase </a:t>
            </a:r>
            <a:r>
              <a:rPr lang="en-US" altLang="ko-KR" sz="3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(i.e. crests meet troughs)</a:t>
            </a: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71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standwave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standwave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28600" y="221159"/>
            <a:ext cx="861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Constructive Interference (Antinode)</a:t>
            </a:r>
            <a:endParaRPr lang="en-NZ" sz="44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306</Words>
  <Application>Microsoft Office PowerPoint</Application>
  <PresentationFormat>On-screen Show (4:3)</PresentationFormat>
  <Paragraphs>47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Office Theme</vt:lpstr>
      <vt:lpstr>기본 디자인</vt:lpstr>
      <vt:lpstr>1_기본 디자인</vt:lpstr>
      <vt:lpstr>2_기본 디자인</vt:lpstr>
      <vt:lpstr>3_기본 디자인</vt:lpstr>
      <vt:lpstr>4_기본 디자인</vt:lpstr>
      <vt:lpstr>5_기본 디자인</vt:lpstr>
      <vt:lpstr>6_기본 디자인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David Chu</cp:lastModifiedBy>
  <cp:revision>67</cp:revision>
  <dcterms:created xsi:type="dcterms:W3CDTF">2006-08-16T00:00:00Z</dcterms:created>
  <dcterms:modified xsi:type="dcterms:W3CDTF">2013-03-24T04:28:31Z</dcterms:modified>
</cp:coreProperties>
</file>